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89" r:id="rId4"/>
    <p:sldId id="290" r:id="rId5"/>
    <p:sldId id="291" r:id="rId6"/>
    <p:sldId id="292" r:id="rId7"/>
    <p:sldId id="293" r:id="rId8"/>
    <p:sldId id="294" r:id="rId9"/>
    <p:sldId id="274" r:id="rId10"/>
    <p:sldId id="275" r:id="rId11"/>
  </p:sldIdLst>
  <p:sldSz cx="12192000" cy="6858000"/>
  <p:notesSz cx="7099300" cy="102346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23634" autoAdjust="0"/>
    <p:restoredTop sz="96362" autoAdjust="0"/>
  </p:normalViewPr>
  <p:slideViewPr>
    <p:cSldViewPr snapToGrid="0">
      <p:cViewPr>
        <p:scale>
          <a:sx n="100" d="100"/>
          <a:sy n="100" d="100"/>
        </p:scale>
        <p:origin x="1632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19-F873-4EDA-9BB9-5A9EEF66D02A}" type="datetimeFigureOut">
              <a:rPr lang="ru-RU" smtClean="0"/>
              <a:pPr/>
              <a:t>07.12.2018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AD11-DC6A-473F-BA7E-7D0F26E5F6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782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19-F873-4EDA-9BB9-5A9EEF66D02A}" type="datetimeFigureOut">
              <a:rPr lang="ru-RU" smtClean="0"/>
              <a:pPr/>
              <a:t>07.12.2018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AD11-DC6A-473F-BA7E-7D0F26E5F6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6112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19-F873-4EDA-9BB9-5A9EEF66D02A}" type="datetimeFigureOut">
              <a:rPr lang="ru-RU" smtClean="0"/>
              <a:pPr/>
              <a:t>07.12.2018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AD11-DC6A-473F-BA7E-7D0F26E5F6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817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19-F873-4EDA-9BB9-5A9EEF66D02A}" type="datetimeFigureOut">
              <a:rPr lang="ru-RU" smtClean="0"/>
              <a:pPr/>
              <a:t>07.12.2018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AD11-DC6A-473F-BA7E-7D0F26E5F6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743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19-F873-4EDA-9BB9-5A9EEF66D02A}" type="datetimeFigureOut">
              <a:rPr lang="ru-RU" smtClean="0"/>
              <a:pPr/>
              <a:t>07.12.2018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AD11-DC6A-473F-BA7E-7D0F26E5F6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6857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19-F873-4EDA-9BB9-5A9EEF66D02A}" type="datetimeFigureOut">
              <a:rPr lang="ru-RU" smtClean="0"/>
              <a:pPr/>
              <a:t>07.12.2018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AD11-DC6A-473F-BA7E-7D0F26E5F6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293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19-F873-4EDA-9BB9-5A9EEF66D02A}" type="datetimeFigureOut">
              <a:rPr lang="ru-RU" smtClean="0"/>
              <a:pPr/>
              <a:t>07.12.2018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AD11-DC6A-473F-BA7E-7D0F26E5F6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08179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19-F873-4EDA-9BB9-5A9EEF66D02A}" type="datetimeFigureOut">
              <a:rPr lang="ru-RU" smtClean="0"/>
              <a:pPr/>
              <a:t>07.12.2018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AD11-DC6A-473F-BA7E-7D0F26E5F6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3551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19-F873-4EDA-9BB9-5A9EEF66D02A}" type="datetimeFigureOut">
              <a:rPr lang="ru-RU" smtClean="0"/>
              <a:pPr/>
              <a:t>07.12.2018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AD11-DC6A-473F-BA7E-7D0F26E5F6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116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19-F873-4EDA-9BB9-5A9EEF66D02A}" type="datetimeFigureOut">
              <a:rPr lang="ru-RU" smtClean="0"/>
              <a:pPr/>
              <a:t>07.12.2018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AD11-DC6A-473F-BA7E-7D0F26E5F6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673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27A19-F873-4EDA-9BB9-5A9EEF66D02A}" type="datetimeFigureOut">
              <a:rPr lang="ru-RU" smtClean="0"/>
              <a:pPr/>
              <a:t>07.12.2018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7AD11-DC6A-473F-BA7E-7D0F26E5F6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4988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27A19-F873-4EDA-9BB9-5A9EEF66D02A}" type="datetimeFigureOut">
              <a:rPr lang="ru-RU" smtClean="0"/>
              <a:pPr/>
              <a:t>07.12.2018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7AD11-DC6A-473F-BA7E-7D0F26E5F60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23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nkomplus.ru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ankom99@bk.ru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spbzip.ru/" TargetMode="External"/><Relationship Id="rId3" Type="http://schemas.openxmlformats.org/officeDocument/2006/relationships/image" Target="../media/image8.png"/><Relationship Id="rId7" Type="http://schemas.openxmlformats.org/officeDocument/2006/relationships/hyperlink" Target="http://www.ankomplus.ru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2">
                <a:alpha val="29000"/>
              </a:schemeClr>
            </a:gs>
            <a:gs pos="100000">
              <a:srgbClr val="FFC000"/>
            </a:gs>
            <a:gs pos="19000">
              <a:schemeClr val="bg1">
                <a:lumMod val="75000"/>
              </a:schemeClr>
            </a:gs>
            <a:gs pos="100000">
              <a:srgbClr val="FF0000"/>
            </a:gs>
            <a:gs pos="100000">
              <a:srgbClr val="FFC000"/>
            </a:gs>
            <a:gs pos="100000">
              <a:srgbClr val="FFC000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644539" y="157889"/>
            <a:ext cx="6715225" cy="1703672"/>
          </a:xfrm>
        </p:spPr>
        <p:txBody>
          <a:bodyPr>
            <a:normAutofit fontScale="90000"/>
          </a:bodyPr>
          <a:lstStyle/>
          <a:p>
            <a:r>
              <a:rPr lang="ru-RU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ООО «АНКОМ+»</a:t>
            </a:r>
            <a:br>
              <a:rPr lang="ru-RU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5454" y="3141730"/>
            <a:ext cx="9144000" cy="1655762"/>
          </a:xfrm>
        </p:spPr>
        <p:txBody>
          <a:bodyPr>
            <a:normAutofit fontScale="92500" lnSpcReduction="20000"/>
          </a:bodyPr>
          <a:lstStyle/>
          <a:p>
            <a:r>
              <a:rPr lang="ru-RU" sz="4400" b="1" i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 учета электрической энергии на базе технологий </a:t>
            </a:r>
            <a:endParaRPr lang="en-US" sz="4400" b="1" i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i="1" cap="none" spc="0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LoRaWAN</a:t>
            </a:r>
            <a:r>
              <a:rPr lang="en-US" sz="4400" b="1" i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i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4400" b="1" i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NB</a:t>
            </a:r>
            <a:r>
              <a:rPr lang="ru-RU" sz="4400" b="1" i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400" b="1" i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IoT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4020" y="1161500"/>
            <a:ext cx="2376264" cy="19564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936407" y="4537683"/>
            <a:ext cx="872209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Россия, 198216, Санкт-Петербург, Ленинский пр. 139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тел./факс: 603-29-40</a:t>
            </a: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Сайт: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www.ankomplus.ru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E-mail: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ankom99@bk.ru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год</a:t>
            </a:r>
          </a:p>
        </p:txBody>
      </p:sp>
    </p:spTree>
    <p:extLst>
      <p:ext uri="{BB962C8B-B14F-4D97-AF65-F5344CB8AC3E}">
        <p14:creationId xmlns:p14="http://schemas.microsoft.com/office/powerpoint/2010/main" val="707096030"/>
      </p:ext>
    </p:extLst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2">
                <a:alpha val="29000"/>
              </a:schemeClr>
            </a:gs>
            <a:gs pos="100000">
              <a:srgbClr val="FFC000"/>
            </a:gs>
            <a:gs pos="19000">
              <a:schemeClr val="bg1">
                <a:lumMod val="75000"/>
              </a:schemeClr>
            </a:gs>
            <a:gs pos="100000">
              <a:srgbClr val="FF0000"/>
            </a:gs>
            <a:gs pos="100000">
              <a:srgbClr val="FFC000"/>
            </a:gs>
            <a:gs pos="100000">
              <a:srgbClr val="FFC000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463060" y="1317626"/>
            <a:ext cx="4366832" cy="5360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235526" y="5967377"/>
            <a:ext cx="4860474" cy="638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5526" y="-192001"/>
            <a:ext cx="10101140" cy="117330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b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outerShdw blurRad="12700" dist="38100" dir="2700000" algn="tl" rotWithShape="0">
                  <a:schemeClr val="tx1">
                    <a:lumMod val="95000"/>
                    <a:lumOff val="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351" y="3328480"/>
            <a:ext cx="1757113" cy="234281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276" y="2781394"/>
            <a:ext cx="1719145" cy="286150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613" y="3012991"/>
            <a:ext cx="1738514" cy="2545094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812" y="3412387"/>
            <a:ext cx="1513823" cy="2030346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5389613" y="2008058"/>
            <a:ext cx="653080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Производство однофазных индукционных, однофазных и трехфазных электронных счетчиков электроэнергии: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0" y="5753100"/>
            <a:ext cx="12200708" cy="11049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Санкт-Петербург, Ленинский пр. 139, оф. 216, 303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Тел. 8(812)603-29-39, 603-29-40</a:t>
            </a:r>
            <a:endParaRPr lang="en-US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E-mail: ankom99@bk.ru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www.ankomplus.ru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www.spbzip.ru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577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2">
                <a:alpha val="29000"/>
              </a:schemeClr>
            </a:gs>
            <a:gs pos="100000">
              <a:srgbClr val="FFC000"/>
            </a:gs>
            <a:gs pos="19000">
              <a:schemeClr val="bg1">
                <a:lumMod val="75000"/>
              </a:schemeClr>
            </a:gs>
            <a:gs pos="100000">
              <a:srgbClr val="FF0000"/>
            </a:gs>
            <a:gs pos="100000">
              <a:srgbClr val="FFC000"/>
            </a:gs>
            <a:gs pos="100000">
              <a:srgbClr val="FFC000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2881" y="2146106"/>
            <a:ext cx="11346237" cy="1655762"/>
          </a:xfrm>
        </p:spPr>
        <p:txBody>
          <a:bodyPr anchor="t">
            <a:normAutofit fontScale="25000" lnSpcReduction="20000"/>
          </a:bodyPr>
          <a:lstStyle/>
          <a:p>
            <a:pPr algn="just"/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«АНКОМ+» успешно функционирует на рынке электроэнергетики с 1994 года. Основным направлением работы ООО «АНКОМ+» является разработка и интеграция систем коммерческого и технического учетов энергоресурсов различной конфигурации (АИИС КУЭ, АСКУЭ, АСТУЭ, СУЭ ДС, АСДС и т.п.), систем автоматизированного управления наружным освещением (АСУНО) как для промышленных предприятий, так и объектов жилищно-коммунального хозяйства (поселки, жилые дома, садоводства и т.п.).</a:t>
            </a:r>
          </a:p>
          <a:p>
            <a:pPr algn="just"/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компании так же охватывает все этапы разработки, освоения и сопровождения производства электронной аппаратуры, основной объем которой составляют однофазные и трехфазные многотарифные электронные счетчики электроэнергии, а так же различные модемы для приема передачи данных во всех средах, существующих на сегодняшний день.</a:t>
            </a:r>
          </a:p>
          <a:p>
            <a:pPr algn="l"/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шаблон презентации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48" b="16412"/>
          <a:stretch>
            <a:fillRect/>
          </a:stretch>
        </p:blipFill>
        <p:spPr bwMode="auto">
          <a:xfrm>
            <a:off x="0" y="0"/>
            <a:ext cx="12192000" cy="1268413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sx="1000" sy="1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22424" y="-69669"/>
            <a:ext cx="6715225" cy="117330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ru-RU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1109836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2">
                <a:alpha val="29000"/>
              </a:schemeClr>
            </a:gs>
            <a:gs pos="100000">
              <a:srgbClr val="FFC000"/>
            </a:gs>
            <a:gs pos="19000">
              <a:schemeClr val="bg1">
                <a:lumMod val="75000"/>
              </a:schemeClr>
            </a:gs>
            <a:gs pos="100000">
              <a:srgbClr val="FF0000"/>
            </a:gs>
            <a:gs pos="100000">
              <a:srgbClr val="FFC000"/>
            </a:gs>
            <a:gs pos="100000">
              <a:srgbClr val="FFC000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2881" y="2066796"/>
            <a:ext cx="11346237" cy="5157392"/>
          </a:xfrm>
        </p:spPr>
        <p:txBody>
          <a:bodyPr anchor="t">
            <a:noAutofit/>
          </a:bodyPr>
          <a:lstStyle/>
          <a:p>
            <a:pPr algn="just"/>
            <a:r>
              <a:rPr lang="ru-RU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LoRaWAN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международный открытый стандарт связи, ориентированный на развитие «Интернета вещей». Развивается при поддержке ассоциации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LoRaAlliance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своем физическом исполнении технология представляет собой сеть базовых станций, работающих на частоте 868МГц, которые обеспечивают покрытие радиосигналом области, в которой расположены приборы учета. Приборы учета оснащаются специальными модулями для работы в данной сети.</a:t>
            </a:r>
            <a:endParaRPr lang="ru-RU" sz="20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шаблон презентации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48" b="16412"/>
          <a:stretch>
            <a:fillRect/>
          </a:stretch>
        </p:blipFill>
        <p:spPr bwMode="auto">
          <a:xfrm>
            <a:off x="0" y="0"/>
            <a:ext cx="12192000" cy="1268413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sx="1000" sy="1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43" y="-164919"/>
            <a:ext cx="11885912" cy="117330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технология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LoRaWAN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outerShdw blurRad="12700" dist="38100" dir="2700000" algn="tl" rotWithShape="0">
                  <a:schemeClr val="tx1">
                    <a:lumMod val="95000"/>
                    <a:lumOff val="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9460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2">
                <a:alpha val="29000"/>
              </a:schemeClr>
            </a:gs>
            <a:gs pos="100000">
              <a:srgbClr val="FFC000"/>
            </a:gs>
            <a:gs pos="19000">
              <a:schemeClr val="bg1">
                <a:lumMod val="75000"/>
              </a:schemeClr>
            </a:gs>
            <a:gs pos="100000">
              <a:srgbClr val="FF0000"/>
            </a:gs>
            <a:gs pos="100000">
              <a:srgbClr val="FFC000"/>
            </a:gs>
            <a:gs pos="100000">
              <a:srgbClr val="FFC000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7343" y="1350871"/>
            <a:ext cx="5765157" cy="5589587"/>
          </a:xfrm>
        </p:spPr>
        <p:txBody>
          <a:bodyPr anchor="t">
            <a:no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Высокое качество радио-покрытия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Одна базовая станция покрывает зону радиусом до 10км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надежность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LoRaWAN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высокую помехозащищенность канала и шифрование данных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Нелицензируемый диапазон частот и открытый стандарт</a:t>
            </a:r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Независимость от конкретного оператора связи, возможность развернуть свою сеть, открытая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экосистема устройств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Приборы учета подключаются к сети автоматически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доступны сразу же после подключения</a:t>
            </a:r>
          </a:p>
        </p:txBody>
      </p:sp>
      <p:pic>
        <p:nvPicPr>
          <p:cNvPr id="6" name="Picture 4" descr="шаблон презентации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48" b="16412"/>
          <a:stretch>
            <a:fillRect/>
          </a:stretch>
        </p:blipFill>
        <p:spPr bwMode="auto">
          <a:xfrm>
            <a:off x="0" y="0"/>
            <a:ext cx="12192000" cy="1268413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sx="1000" sy="1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43" y="-164919"/>
            <a:ext cx="11885912" cy="117330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технологии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LoRaWAN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outerShdw blurRad="12700" dist="38100" dir="2700000" algn="tl" rotWithShape="0">
                  <a:schemeClr val="tx1">
                    <a:lumMod val="95000"/>
                    <a:lumOff val="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6146800" y="1268413"/>
            <a:ext cx="5765157" cy="5589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6032500" y="1268413"/>
            <a:ext cx="5765157" cy="5589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6032499" y="1350872"/>
            <a:ext cx="5765157" cy="5589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Удаленный сбор показаний в автоматическом режиме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Всегда актуальные данные для расчетов с абонентами. Контроль незаконных подключений в реальном времени. Предотвращение воровства электроэнергии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нагрузкой абонента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оператор системы учета может дистанционно управлять нагрузкой. Реле управления нагрузкой встроено в счетчик. Управление нагрузкой осуществляется как в ручном режиме так и по заданию порога мощности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системы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системы возможно в любой момент посредством подключения новых счетчиков. Заказчик может проводить расширение системы самостоятельно. Новые счетчики автоматически определятся системой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Гарантия на приборы и систему учета составляет 5 лет</a:t>
            </a:r>
            <a:endParaRPr lang="ru-RU" sz="1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6621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2">
                <a:alpha val="29000"/>
              </a:schemeClr>
            </a:gs>
            <a:gs pos="100000">
              <a:srgbClr val="FFC000"/>
            </a:gs>
            <a:gs pos="19000">
              <a:schemeClr val="bg1">
                <a:lumMod val="75000"/>
              </a:schemeClr>
            </a:gs>
            <a:gs pos="100000">
              <a:srgbClr val="FF0000"/>
            </a:gs>
            <a:gs pos="100000">
              <a:srgbClr val="FFC000"/>
            </a:gs>
            <a:gs pos="100000">
              <a:srgbClr val="FFC000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8681" y="1864266"/>
            <a:ext cx="2665238" cy="4993734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7343" y="1433332"/>
            <a:ext cx="5765157" cy="5589587"/>
          </a:xfrm>
        </p:spPr>
        <p:txBody>
          <a:bodyPr anchor="t">
            <a:no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Структурная схема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шаблон презентации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48" b="16412"/>
          <a:stretch>
            <a:fillRect/>
          </a:stretch>
        </p:blipFill>
        <p:spPr bwMode="auto">
          <a:xfrm>
            <a:off x="0" y="0"/>
            <a:ext cx="12192000" cy="1268413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sx="1000" sy="1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43" y="-164919"/>
            <a:ext cx="11885912" cy="117330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технологии </a:t>
            </a:r>
            <a:r>
              <a:rPr lang="en-US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LoRaWAN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outerShdw blurRad="12700" dist="38100" dir="2700000" algn="tl" rotWithShape="0">
                  <a:schemeClr val="tx1">
                    <a:lumMod val="95000"/>
                    <a:lumOff val="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6146800" y="1268413"/>
            <a:ext cx="5765157" cy="5589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6032500" y="1268413"/>
            <a:ext cx="5765157" cy="5589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035675" y="1434920"/>
            <a:ext cx="5765157" cy="5589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структуры передачи данных:</a:t>
            </a: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 со счетчиков по радиоканалу (частота 868МГц) поступает на базовую станцию, расположенную в географическом центре системы.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базовой станции данные со счетчиком через сеть Интернет 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TCP/IP)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поступают на «облачный» сервер хранения данных, где аккумулируются.</a:t>
            </a: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«облачного» сервера данные поступают на сервер Заказчика, где установлено программное обеспечение АСКУЭ верхнего уровня (ПО «Политариф-А», где происходит их обработка, постоянное хранение.</a:t>
            </a:r>
          </a:p>
        </p:txBody>
      </p:sp>
    </p:spTree>
    <p:extLst>
      <p:ext uri="{BB962C8B-B14F-4D97-AF65-F5344CB8AC3E}">
        <p14:creationId xmlns:p14="http://schemas.microsoft.com/office/powerpoint/2010/main" val="38611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2">
                <a:alpha val="29000"/>
              </a:schemeClr>
            </a:gs>
            <a:gs pos="100000">
              <a:srgbClr val="FFC000"/>
            </a:gs>
            <a:gs pos="19000">
              <a:schemeClr val="bg1">
                <a:lumMod val="75000"/>
              </a:schemeClr>
            </a:gs>
            <a:gs pos="100000">
              <a:srgbClr val="FF0000"/>
            </a:gs>
            <a:gs pos="100000">
              <a:srgbClr val="FFC000"/>
            </a:gs>
            <a:gs pos="100000">
              <a:srgbClr val="FFC000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9081" y="2066796"/>
            <a:ext cx="11346237" cy="5157392"/>
          </a:xfrm>
        </p:spPr>
        <p:txBody>
          <a:bodyPr anchor="t">
            <a:noAutofit/>
          </a:bodyPr>
          <a:lstStyle/>
          <a:p>
            <a:pPr algn="just"/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NB-</a:t>
            </a:r>
            <a:r>
              <a:rPr lang="en-US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NarrowBand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NarrowBand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 of Things) —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сотовой связи для устройств телеметрии с низкими объемами обмена данными.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Стандарт разработан для развития технологии «Интернета вещей».</a:t>
            </a: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Перспектива данной технологии состоит в том, что для организации системы учета не требуется организовывать канал связи. Модули, встроенные в счетчик автоматически подключаются к базовым станциям сотового оператора и начинают передавать данные на сервер АСКУЭ.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шаблон презентации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48" b="16412"/>
          <a:stretch>
            <a:fillRect/>
          </a:stretch>
        </p:blipFill>
        <p:spPr bwMode="auto">
          <a:xfrm>
            <a:off x="0" y="0"/>
            <a:ext cx="12192000" cy="1268413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sx="1000" sy="1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43" y="-164919"/>
            <a:ext cx="11885912" cy="117330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технология 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NB-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IoT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outerShdw blurRad="12700" dist="38100" dir="2700000" algn="tl" rotWithShape="0">
                  <a:schemeClr val="tx1">
                    <a:lumMod val="95000"/>
                    <a:lumOff val="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04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2">
                <a:alpha val="29000"/>
              </a:schemeClr>
            </a:gs>
            <a:gs pos="100000">
              <a:srgbClr val="FFC000"/>
            </a:gs>
            <a:gs pos="19000">
              <a:schemeClr val="bg1">
                <a:lumMod val="75000"/>
              </a:schemeClr>
            </a:gs>
            <a:gs pos="100000">
              <a:srgbClr val="FF0000"/>
            </a:gs>
            <a:gs pos="100000">
              <a:srgbClr val="FFC000"/>
            </a:gs>
            <a:gs pos="100000">
              <a:srgbClr val="FFC000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7343" y="1433333"/>
            <a:ext cx="5765157" cy="4843642"/>
          </a:xfrm>
        </p:spPr>
        <p:txBody>
          <a:bodyPr anchor="t">
            <a:no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необходимости установки дополнительного оборудования связи, отсутствие необходимости создания отдельной инфраструктуры передачи данных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Счетчики напрямую подключаются к существующей сети сотового оператора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Приборы учета подключаются к сети автоматически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Показания доступны сразу же после подключения.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Удаленный сбор показаний в автоматическом режиме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актуальные данные для расчетов с абонентами. Контроль незаконных подключений в реальном времени. Предотвращение воровства электроэнергии.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шаблон презентации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48" b="16412"/>
          <a:stretch>
            <a:fillRect/>
          </a:stretch>
        </p:blipFill>
        <p:spPr bwMode="auto">
          <a:xfrm>
            <a:off x="0" y="0"/>
            <a:ext cx="12192000" cy="1268413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sx="1000" sy="1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43" y="-164919"/>
            <a:ext cx="11885912" cy="117330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технологии 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NB-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IoT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outerShdw blurRad="12700" dist="38100" dir="2700000" algn="tl" rotWithShape="0">
                  <a:schemeClr val="tx1">
                    <a:lumMod val="95000"/>
                    <a:lumOff val="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6146800" y="1268413"/>
            <a:ext cx="5765157" cy="5589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6032500" y="1268413"/>
            <a:ext cx="5765157" cy="5589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дзаголовок 2"/>
          <p:cNvSpPr txBox="1">
            <a:spLocks/>
          </p:cNvSpPr>
          <p:nvPr/>
        </p:nvSpPr>
        <p:spPr>
          <a:xfrm>
            <a:off x="6032499" y="1433332"/>
            <a:ext cx="5765157" cy="5589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Управление нагрузкой абонента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необходимости оператор системы учета может дистанционно управлять нагрузкой. Реле управления нагрузкой встроено в счетчик. Управление нагрузкой осуществляется как в ручном режиме так и по заданию порога мощности.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надежность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высокую помехозащищенность канала и шифрование данных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системы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Расширение системы возможно в любой момент посредством подключения новых счетчиков. Заказчик может проводить расширение системы самостоятельно. Новые счетчики автоматически определяются системой.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Гарантия на приборы и систему учета составляет 5 лет</a:t>
            </a:r>
            <a:endParaRPr lang="ru-RU" sz="105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67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2">
                <a:alpha val="29000"/>
              </a:schemeClr>
            </a:gs>
            <a:gs pos="100000">
              <a:srgbClr val="FFC000"/>
            </a:gs>
            <a:gs pos="19000">
              <a:schemeClr val="bg1">
                <a:lumMod val="75000"/>
              </a:schemeClr>
            </a:gs>
            <a:gs pos="100000">
              <a:srgbClr val="FF0000"/>
            </a:gs>
            <a:gs pos="100000">
              <a:srgbClr val="FFC000"/>
            </a:gs>
            <a:gs pos="100000">
              <a:srgbClr val="FFC000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67343" y="1433332"/>
            <a:ext cx="5765157" cy="5589587"/>
          </a:xfrm>
        </p:spPr>
        <p:txBody>
          <a:bodyPr anchor="t">
            <a:noAutofit/>
          </a:bodyPr>
          <a:lstStyle/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Структурная схема</a:t>
            </a:r>
            <a:endParaRPr lang="ru-RU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шаблон презентации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48" b="16412"/>
          <a:stretch>
            <a:fillRect/>
          </a:stretch>
        </p:blipFill>
        <p:spPr bwMode="auto">
          <a:xfrm>
            <a:off x="0" y="0"/>
            <a:ext cx="12192000" cy="1268413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sx="1000" sy="1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3043" y="-164919"/>
            <a:ext cx="11885912" cy="117330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r>
              <a:rPr lang="ru-RU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технологии </a:t>
            </a:r>
            <a:r>
              <a:rPr lang="en-US" sz="48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NB-</a:t>
            </a:r>
            <a:r>
              <a:rPr lang="en-US" sz="48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IoT</a:t>
            </a:r>
            <a:endParaRPr lang="ru-RU" sz="4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outerShdw blurRad="12700" dist="38100" dir="2700000" algn="tl" rotWithShape="0">
                  <a:schemeClr val="tx1">
                    <a:lumMod val="95000"/>
                    <a:lumOff val="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одзаголовок 2"/>
          <p:cNvSpPr txBox="1">
            <a:spLocks/>
          </p:cNvSpPr>
          <p:nvPr/>
        </p:nvSpPr>
        <p:spPr>
          <a:xfrm>
            <a:off x="6146800" y="1268413"/>
            <a:ext cx="5765157" cy="5589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6032500" y="1268413"/>
            <a:ext cx="5765157" cy="5589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00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одзаголовок 2"/>
          <p:cNvSpPr txBox="1">
            <a:spLocks/>
          </p:cNvSpPr>
          <p:nvPr/>
        </p:nvSpPr>
        <p:spPr>
          <a:xfrm>
            <a:off x="6035675" y="1434920"/>
            <a:ext cx="5765157" cy="558958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структуры передачи данных:</a:t>
            </a:r>
          </a:p>
          <a:p>
            <a:pPr algn="just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Сигнал со счетчиков напрямую поступает на базовую станцию сотового оператора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AutoNum type="arabicPeriod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базовой станции сотового оператора данные со счетчиков, через сеть Интернет 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TCP/IP)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поступают на сервер Заказчика, где установлено программное обеспечение АСКУЭ верхнего уровня (ПО «Политариф-А», где происходит их обработка, постоянное хранение..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9167" y="1801733"/>
            <a:ext cx="2781507" cy="5056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10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1000">
              <a:schemeClr val="accent2">
                <a:alpha val="29000"/>
              </a:schemeClr>
            </a:gs>
            <a:gs pos="100000">
              <a:srgbClr val="FFC000"/>
            </a:gs>
            <a:gs pos="19000">
              <a:schemeClr val="bg1">
                <a:lumMod val="75000"/>
              </a:schemeClr>
            </a:gs>
            <a:gs pos="100000">
              <a:srgbClr val="FF0000"/>
            </a:gs>
            <a:gs pos="100000">
              <a:srgbClr val="FFC000"/>
            </a:gs>
            <a:gs pos="100000">
              <a:srgbClr val="FFC000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2"/>
          <p:cNvSpPr txBox="1">
            <a:spLocks/>
          </p:cNvSpPr>
          <p:nvPr/>
        </p:nvSpPr>
        <p:spPr>
          <a:xfrm>
            <a:off x="463060" y="1317626"/>
            <a:ext cx="4366832" cy="5360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1235526" y="5967377"/>
            <a:ext cx="4860474" cy="6382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ru-RU" sz="2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шаблон презентации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0348" b="16412"/>
          <a:stretch>
            <a:fillRect/>
          </a:stretch>
        </p:blipFill>
        <p:spPr bwMode="auto">
          <a:xfrm>
            <a:off x="0" y="0"/>
            <a:ext cx="12192000" cy="1268413"/>
          </a:xfrm>
          <a:prstGeom prst="rect">
            <a:avLst/>
          </a:prstGeom>
          <a:noFill/>
          <a:ln>
            <a:noFill/>
          </a:ln>
          <a:effectLst>
            <a:glow>
              <a:schemeClr val="accent1"/>
            </a:glow>
            <a:outerShdw dist="35921" dir="2700000" sx="1000" sy="1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35526" y="-192001"/>
            <a:ext cx="10101140" cy="117330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fontScale="90000"/>
          </a:bodyPr>
          <a:lstStyle/>
          <a:p>
            <a:b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>
                    <a:lumMod val="85000"/>
                  </a:schemeClr>
                </a:solidFill>
                <a:effectLst>
                  <a:outerShdw blurRad="12700" dist="38100" dir="2700000" algn="tl" rotWithShape="0">
                    <a:schemeClr val="tx1">
                      <a:lumMod val="95000"/>
                      <a:lumOff val="5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Свидетельства и сертификаты</a:t>
            </a:r>
            <a:endParaRPr lang="ru-RU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bg1">
                  <a:lumMod val="85000"/>
                </a:schemeClr>
              </a:solidFill>
              <a:effectLst>
                <a:outerShdw blurRad="12700" dist="38100" dir="2700000" algn="tl" rotWithShape="0">
                  <a:schemeClr val="tx1">
                    <a:lumMod val="95000"/>
                    <a:lumOff val="5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A2EDED8-F95C-414C-93BF-9623155387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601" y="1373238"/>
            <a:ext cx="3676323" cy="52324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B36980A-D6E0-460E-B74D-AAB283712D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502" y="1373238"/>
            <a:ext cx="3676323" cy="523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213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2207</TotalTime>
  <Words>796</Words>
  <Application>Microsoft Office PowerPoint</Application>
  <PresentationFormat>Широкоэкранный</PresentationFormat>
  <Paragraphs>70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Тема Office</vt:lpstr>
      <vt:lpstr>ООО «АНКОМ+» </vt:lpstr>
      <vt:lpstr>О компании</vt:lpstr>
      <vt:lpstr>Описание технология LoRaWAN</vt:lpstr>
      <vt:lpstr>Преимущества технологии LoRaWAN</vt:lpstr>
      <vt:lpstr>Структура технологии LoRaWAN</vt:lpstr>
      <vt:lpstr>Описание технология NB-IoT</vt:lpstr>
      <vt:lpstr>Преимущества технологии NB-IoT</vt:lpstr>
      <vt:lpstr>Структура технологии NB-IoT</vt:lpstr>
      <vt:lpstr> Свидетельства и сертификаты</vt:lpstr>
      <vt:lpstr> 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ООО «АНКОМ+» </dc:title>
  <dc:creator>ООО "АНКОМ+";Степанов П.В.</dc:creator>
  <cp:lastModifiedBy>Павел Степанов</cp:lastModifiedBy>
  <cp:revision>125</cp:revision>
  <dcterms:created xsi:type="dcterms:W3CDTF">2015-05-18T07:39:52Z</dcterms:created>
  <dcterms:modified xsi:type="dcterms:W3CDTF">2018-12-07T09:06:51Z</dcterms:modified>
</cp:coreProperties>
</file>